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341" r:id="rId5"/>
    <p:sldId id="340" r:id="rId6"/>
    <p:sldId id="339" r:id="rId7"/>
    <p:sldId id="338" r:id="rId8"/>
    <p:sldId id="337" r:id="rId9"/>
    <p:sldId id="285" r:id="rId10"/>
    <p:sldId id="271" r:id="rId11"/>
    <p:sldId id="297" r:id="rId12"/>
    <p:sldId id="276" r:id="rId13"/>
    <p:sldId id="274" r:id="rId14"/>
    <p:sldId id="278" r:id="rId15"/>
    <p:sldId id="279" r:id="rId16"/>
    <p:sldId id="288" r:id="rId17"/>
    <p:sldId id="296" r:id="rId18"/>
    <p:sldId id="307" r:id="rId19"/>
    <p:sldId id="289" r:id="rId20"/>
    <p:sldId id="267" r:id="rId21"/>
    <p:sldId id="287" r:id="rId22"/>
    <p:sldId id="268" r:id="rId23"/>
    <p:sldId id="277" r:id="rId24"/>
    <p:sldId id="269" r:id="rId25"/>
    <p:sldId id="270" r:id="rId26"/>
    <p:sldId id="281" r:id="rId27"/>
    <p:sldId id="272" r:id="rId28"/>
    <p:sldId id="286" r:id="rId29"/>
    <p:sldId id="298" r:id="rId30"/>
    <p:sldId id="299" r:id="rId31"/>
    <p:sldId id="291" r:id="rId32"/>
    <p:sldId id="295" r:id="rId33"/>
    <p:sldId id="280" r:id="rId34"/>
    <p:sldId id="282" r:id="rId35"/>
    <p:sldId id="283" r:id="rId36"/>
    <p:sldId id="284" r:id="rId37"/>
    <p:sldId id="292" r:id="rId38"/>
    <p:sldId id="306" r:id="rId39"/>
    <p:sldId id="303" r:id="rId40"/>
    <p:sldId id="293" r:id="rId41"/>
    <p:sldId id="311" r:id="rId42"/>
    <p:sldId id="305" r:id="rId43"/>
    <p:sldId id="313" r:id="rId44"/>
    <p:sldId id="308" r:id="rId45"/>
    <p:sldId id="310" r:id="rId46"/>
    <p:sldId id="309" r:id="rId47"/>
    <p:sldId id="335" r:id="rId48"/>
    <p:sldId id="336" r:id="rId49"/>
    <p:sldId id="319" r:id="rId50"/>
    <p:sldId id="318" r:id="rId51"/>
    <p:sldId id="320" r:id="rId52"/>
    <p:sldId id="314" r:id="rId53"/>
    <p:sldId id="325" r:id="rId54"/>
    <p:sldId id="321" r:id="rId55"/>
    <p:sldId id="324" r:id="rId56"/>
    <p:sldId id="326" r:id="rId57"/>
    <p:sldId id="327" r:id="rId58"/>
    <p:sldId id="331" r:id="rId5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86207" autoAdjust="0"/>
  </p:normalViewPr>
  <p:slideViewPr>
    <p:cSldViewPr snapToGrid="0">
      <p:cViewPr varScale="1">
        <p:scale>
          <a:sx n="93" d="100"/>
          <a:sy n="93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28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2D0F603-58EA-4DAB-9951-FAC5DDCABE19}" type="datetime1">
              <a:rPr lang="ru-RU" smtClean="0"/>
              <a:pPr algn="r" rtl="0"/>
              <a:t>23.05.2016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CE324F4-1508-41C1-AA0C-263ECD03C430}" type="datetime1">
              <a:rPr lang="ru-RU" smtClean="0"/>
              <a:pPr/>
              <a:t>23.05.2016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7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7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7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7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7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3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6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7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74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Линия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Линия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Линия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Линия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 rtl="0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14D5E5-9685-49BC-9986-34FCF7055354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 algn="l" rtl="0">
              <a:defRPr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36E90-D4C5-4B0B-8416-B0EE9170BA8E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75AA5-5277-4F3C-B257-81779920047C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5" name="Линия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Линия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Линия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 algn="l" rtl="0"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B796D-73EF-498F-9D31-16D486464AF7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E321E2-2DCB-4C93-A069-6CEDE32A9A3C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FE50A9-B758-41CB-8851-5824667F1D98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2A47B0-6E32-4113-A7B8-9D512831A4CA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 algn="l" rtl="0">
              <a:spcBef>
                <a:spcPts val="10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6A92D5-7251-49CD-AC87-A031FD426D24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 algn="l" rtl="0">
              <a:spcBef>
                <a:spcPts val="10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272D71-23A5-46EC-98D5-CB7ECC6A2E40}" type="datetime1">
              <a:rPr lang="ru-RU" smtClean="0"/>
              <a:pPr rtl="0"/>
              <a:t>23.05.2016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Линия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Линия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Линия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Линия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1" name="Линия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C81901E8-2FA0-45D7-92E5-4F4C58C69E56}" type="datetime1">
              <a:rPr lang="ru-RU" smtClean="0"/>
              <a:pPr/>
              <a:t>23.05.2016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I:\&#1087;&#1088;&#1077;&#1079;&#1077;&#1085;&#1090;&#1072;&#1094;&#1080;&#1103;\The_Fray-How_To_Save_A_Life_(Instrumental)(_muzyka_iz_prezentacii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1%83%D0%BC%D1%8F%D0%BD%D1%86%D0%B5%D0%B2,_%D0%9D%D0%B8%D0%BA%D0%BE%D0%BB%D0%B0%D0%B9_%D0%9F%D0%B5%D1%82%D1%80%D0%BE%D0%B2%D0%B8%D1%87" TargetMode="External"/><Relationship Id="rId5" Type="http://schemas.openxmlformats.org/officeDocument/2006/relationships/hyperlink" Target="https://ru.wikipedia.org/wiki/1809_%D0%B3%D0%BE%D0%B4" TargetMode="External"/><Relationship Id="rId4" Type="http://schemas.openxmlformats.org/officeDocument/2006/relationships/hyperlink" Target="https://ru.wikipedia.org/wiki/18_%D0%BE%D0%BA%D1%82%D1%8F%D0%B1%D1%80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24_%D0%B3%D0%BE%D0%B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5589" y="1110341"/>
            <a:ext cx="976857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stellar" pitchFamily="18" charset="0"/>
              </a:rPr>
              <a:t>Гомелю родному посвящается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3040" y="4545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УО ’’Гомельский государственный университет имени Франциска Скорины’’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Физический факультет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463" y="5676092"/>
            <a:ext cx="10032274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проекта: </a:t>
            </a:r>
            <a:r>
              <a:rPr lang="ru-RU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Нельп</a:t>
            </a:r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Иван Сергеевич , студент группы Ф-24пр </a:t>
            </a:r>
          </a:p>
          <a:p>
            <a:pPr algn="ctr"/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Контактный телефон:+375291395832</a:t>
            </a:r>
            <a:endParaRPr lang="ru-RU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Рисунок 21" descr="титульни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7" y="1809883"/>
            <a:ext cx="10411096" cy="38463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The_Fray-How_To_Save_A_Life_(Instrumental)(_muzyka_iz_prezentaci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611" y="3386829"/>
            <a:ext cx="3200400" cy="2194560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Выглядит ансамбль очень красиво. Почти все постройки датируются 19 веком. Здесь можно провести целый день, прогуливаясь из дворца в собор и отдыхая в уютном парке.</a:t>
            </a:r>
            <a:endParaRPr lang="ru-RU" sz="2800" dirty="0"/>
          </a:p>
        </p:txBody>
      </p:sp>
      <p:pic>
        <p:nvPicPr>
          <p:cNvPr id="5" name="Рисунок 4" descr="парк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" y="726510"/>
            <a:ext cx="7039627" cy="507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бо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51" y="851768"/>
            <a:ext cx="6530237" cy="4897678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484070" y="894447"/>
            <a:ext cx="4171167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Петропавловский собор — православное культовое сооружение, находящееся в парке Гомеля, входит в Гомельский дворцово-парковый ансамбль.</a:t>
            </a:r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обор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1" y="713983"/>
            <a:ext cx="7628634" cy="5073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279705" y="1185072"/>
            <a:ext cx="35949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Собор заложен протоиереем Иоанном Григоровичем </a:t>
            </a:r>
            <a:r>
              <a:rPr lang="ru-RU" sz="2400" dirty="0" smtClean="0">
                <a:hlinkClick r:id="rId4" tooltip="18 октября"/>
              </a:rPr>
              <a:t>18 октября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5" tooltip="1809 год"/>
              </a:rPr>
              <a:t>1809 года</a:t>
            </a:r>
            <a:r>
              <a:rPr lang="ru-RU" sz="2400" dirty="0" smtClean="0"/>
              <a:t> во владении </a:t>
            </a:r>
            <a:r>
              <a:rPr lang="ru-RU" sz="2400" dirty="0" smtClean="0">
                <a:hlinkClick r:id="rId6" tooltip="Румянцев, Николай Петрович"/>
              </a:rPr>
              <a:t>Н. П. </a:t>
            </a:r>
            <a:r>
              <a:rPr lang="ru-RU" sz="2400" dirty="0" err="1" smtClean="0">
                <a:hlinkClick r:id="rId6" tooltip="Румянцев, Николай Петрович"/>
              </a:rPr>
              <a:t>Румян-цева</a:t>
            </a:r>
            <a:r>
              <a:rPr lang="ru-RU" sz="2400" dirty="0" smtClean="0"/>
              <a:t>, строили его порядка 15 лет в стиле классицизма</a:t>
            </a:r>
            <a:endParaRPr lang="en-US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35" y="5388174"/>
            <a:ext cx="9144000" cy="1143000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/>
              <a:t>Размещается на</a:t>
            </a:r>
            <a:r>
              <a:rPr lang="en-US" sz="2800" dirty="0" smtClean="0"/>
              <a:t> </a:t>
            </a:r>
            <a:r>
              <a:rPr lang="ru-RU" sz="2800" dirty="0" smtClean="0"/>
              <a:t>высоком мысу над </a:t>
            </a:r>
            <a:r>
              <a:rPr lang="ru-RU" sz="2800" dirty="0" err="1" smtClean="0"/>
              <a:t>Сожем</a:t>
            </a:r>
            <a:r>
              <a:rPr lang="ru-RU" sz="2800" dirty="0" smtClean="0"/>
              <a:t> и виден издалека. </a:t>
            </a:r>
            <a:endParaRPr lang="ru-RU" sz="2800" dirty="0"/>
          </a:p>
        </p:txBody>
      </p:sp>
      <p:pic>
        <p:nvPicPr>
          <p:cNvPr id="4" name="Рисунок 3" descr="ИЗДАЛЕ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652" y="187890"/>
            <a:ext cx="8212899" cy="547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bg2">
                <a:lumMod val="66000"/>
                <a:lumOff val="34000"/>
              </a:schemeClr>
            </a:gs>
            <a:gs pos="42000">
              <a:schemeClr val="bg2">
                <a:lumMod val="90000"/>
              </a:schemeClr>
            </a:gs>
            <a:gs pos="65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910" y="5801907"/>
            <a:ext cx="93694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Окончательно строительство завершилось в </a:t>
            </a:r>
            <a:r>
              <a:rPr lang="ru-RU" sz="2400" dirty="0" smtClean="0">
                <a:hlinkClick r:id="rId3" tooltip="1824 год"/>
              </a:rPr>
              <a:t>1824 году</a:t>
            </a:r>
            <a:endParaRPr lang="ru-RU" sz="2400" dirty="0"/>
          </a:p>
        </p:txBody>
      </p:sp>
      <p:pic>
        <p:nvPicPr>
          <p:cNvPr id="4" name="Рисунок 3" descr="собор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503" y="225469"/>
            <a:ext cx="8686938" cy="522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7299" y="5337741"/>
            <a:ext cx="9540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После прихода к власти большевиков собор был закрыт, однако работал несколько лет во время Великой Отечественной войны.</a:t>
            </a:r>
            <a:endParaRPr lang="ru-RU" sz="2000" dirty="0"/>
          </a:p>
        </p:txBody>
      </p:sp>
      <p:pic>
        <p:nvPicPr>
          <p:cNvPr id="6" name="Рисунок 5" descr="собООООО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93" y="216075"/>
            <a:ext cx="7098343" cy="511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34" y="5375647"/>
            <a:ext cx="9144000" cy="1143000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 smtClean="0"/>
              <a:t>Советская власть не пыталась его разрушить — в здании открылся планетарий. Видимо, чиновники решили, что раз бога не увидеть, так хоть на звезды посмотрим</a:t>
            </a:r>
            <a:endParaRPr lang="ru-RU" sz="2400" dirty="0"/>
          </a:p>
        </p:txBody>
      </p:sp>
      <p:pic>
        <p:nvPicPr>
          <p:cNvPr id="3" name="Рисунок 2" descr="собор планетарий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736" y="329422"/>
            <a:ext cx="7941502" cy="495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233" y="5736921"/>
            <a:ext cx="9590760" cy="1797485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Это известнейший дворец </a:t>
            </a:r>
            <a:r>
              <a:rPr lang="ru-RU" sz="2800" dirty="0" err="1" smtClean="0"/>
              <a:t>генерал-фельдмаршала</a:t>
            </a:r>
            <a:r>
              <a:rPr lang="en-US" sz="2800" dirty="0" smtClean="0"/>
              <a:t>     </a:t>
            </a:r>
            <a:r>
              <a:rPr lang="ru-RU" sz="2800" dirty="0" smtClean="0"/>
              <a:t>Петра</a:t>
            </a:r>
            <a:r>
              <a:rPr lang="en-US" sz="2800" dirty="0" smtClean="0"/>
              <a:t> </a:t>
            </a:r>
            <a:r>
              <a:rPr lang="ru-RU" sz="2800" dirty="0" smtClean="0"/>
              <a:t>Румянцева</a:t>
            </a:r>
            <a:endParaRPr lang="ru-RU" sz="2800" dirty="0"/>
          </a:p>
        </p:txBody>
      </p:sp>
      <p:pic>
        <p:nvPicPr>
          <p:cNvPr id="6" name="Рисунок 5" descr="дворец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731" y="522578"/>
            <a:ext cx="8431062" cy="497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891" y="5439428"/>
            <a:ext cx="9144000" cy="1143000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Над дворцом трудились видные архитекторы 19 века — Бланк, </a:t>
            </a:r>
            <a:r>
              <a:rPr lang="ru-RU" dirty="0" err="1" smtClean="0"/>
              <a:t>Мосцепанов</a:t>
            </a:r>
            <a:r>
              <a:rPr lang="ru-RU" dirty="0" smtClean="0"/>
              <a:t>, Алексеев.</a:t>
            </a:r>
            <a:endParaRPr lang="ru-RU" dirty="0"/>
          </a:p>
        </p:txBody>
      </p:sp>
      <p:pic>
        <p:nvPicPr>
          <p:cNvPr id="3" name="Рисунок 2" descr="дворец 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45" y="388307"/>
            <a:ext cx="8359068" cy="50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422" y="4107875"/>
            <a:ext cx="9144000" cy="1082939"/>
          </a:xfrm>
        </p:spPr>
        <p:txBody>
          <a:bodyPr/>
          <a:lstStyle/>
          <a:p>
            <a:r>
              <a:rPr lang="ru-RU" dirty="0" smtClean="0"/>
              <a:t>Здание находится на крутом берегу реки </a:t>
            </a:r>
            <a:r>
              <a:rPr lang="ru-RU" dirty="0" err="1" smtClean="0"/>
              <a:t>Сож</a:t>
            </a:r>
            <a:r>
              <a:rPr lang="ru-RU" dirty="0" smtClean="0"/>
              <a:t>, откуда открывается очаровательный вид</a:t>
            </a:r>
            <a:endParaRPr lang="ru-RU" dirty="0"/>
          </a:p>
        </p:txBody>
      </p:sp>
      <p:pic>
        <p:nvPicPr>
          <p:cNvPr id="4" name="Рисунок 3" descr="дворец со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11" y="275572"/>
            <a:ext cx="7415407" cy="372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288" y="-422275"/>
            <a:ext cx="9144000" cy="2514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Достопримечательности Гомеля</a:t>
            </a:r>
            <a:endParaRPr lang="ru-RU" sz="6000" dirty="0"/>
          </a:p>
        </p:txBody>
      </p:sp>
      <p:pic>
        <p:nvPicPr>
          <p:cNvPr id="4" name="Рисунок 3" descr="одно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512" y="2147959"/>
            <a:ext cx="6200384" cy="2511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1682" y="4608916"/>
            <a:ext cx="9144000" cy="1082939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смерти Румянцева дворец стал постепенно превращаться в музей. </a:t>
            </a:r>
          </a:p>
          <a:p>
            <a:endParaRPr lang="ru-RU" dirty="0"/>
          </a:p>
        </p:txBody>
      </p:sp>
      <p:pic>
        <p:nvPicPr>
          <p:cNvPr id="4" name="Рисунок 3" descr="дворец 22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625" y="258032"/>
            <a:ext cx="7064680" cy="413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475" y="4246324"/>
            <a:ext cx="9144000" cy="1146132"/>
          </a:xfrm>
        </p:spPr>
        <p:txBody>
          <a:bodyPr>
            <a:normAutofit/>
          </a:bodyPr>
          <a:lstStyle/>
          <a:p>
            <a:r>
              <a:rPr lang="ru-RU" dirty="0" smtClean="0"/>
              <a:t>В здании были собраны редкие коллекции искусства, которые больше подходили для всеобщего обозрения. Чем для личного удовольствия.</a:t>
            </a:r>
            <a:endParaRPr lang="ru-RU" dirty="0"/>
          </a:p>
        </p:txBody>
      </p:sp>
      <p:pic>
        <p:nvPicPr>
          <p:cNvPr id="4" name="Рисунок 3" descr="музей пас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753" y="351160"/>
            <a:ext cx="6950553" cy="383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124007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Ещё одна достопримечательность Гомеля </a:t>
            </a:r>
            <a:r>
              <a:rPr lang="ru-RU" dirty="0" smtClean="0"/>
              <a:t>это </a:t>
            </a:r>
            <a:r>
              <a:rPr lang="ru-RU" dirty="0" smtClean="0"/>
              <a:t>Охотничий домик — летняя резиденция графа Румянцева, хотя его семья никогда не интересовалась охотой. Видимо, так его прозвал народ. Название закрепилось и осталось до наших дней.</a:t>
            </a:r>
            <a:endParaRPr lang="ru-RU" dirty="0"/>
          </a:p>
        </p:txBody>
      </p:sp>
      <p:pic>
        <p:nvPicPr>
          <p:cNvPr id="4" name="Рисунок 3" descr="домик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74" y="1182663"/>
            <a:ext cx="6751529" cy="409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3688" y="0"/>
            <a:ext cx="9144000" cy="1082939"/>
          </a:xfrm>
        </p:spPr>
        <p:txBody>
          <a:bodyPr>
            <a:normAutofit/>
          </a:bodyPr>
          <a:lstStyle/>
          <a:p>
            <a:r>
              <a:rPr lang="ru-RU" dirty="0" smtClean="0"/>
              <a:t>Так он выглядел в 1977 году</a:t>
            </a:r>
            <a:endParaRPr lang="ru-RU" dirty="0"/>
          </a:p>
        </p:txBody>
      </p:sp>
      <p:pic>
        <p:nvPicPr>
          <p:cNvPr id="6" name="Рисунок 5" descr="домик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27" y="563670"/>
            <a:ext cx="7177413" cy="440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786" y="1204481"/>
            <a:ext cx="9624164" cy="624320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Это деревянный дом, в котором сохранены мебель и предметы быта 19 века. Здесь собраны уникальные коллекции часов, картин и зеркал.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омик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891" y="1615201"/>
            <a:ext cx="7099941" cy="471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260" y="275573"/>
            <a:ext cx="9144000" cy="1143000"/>
          </a:xfrm>
        </p:spPr>
        <p:txBody>
          <a:bodyPr rtlCol="0">
            <a:noAutofit/>
          </a:bodyPr>
          <a:lstStyle/>
          <a:p>
            <a:r>
              <a:rPr lang="ru-RU" sz="2400" i="1" dirty="0" smtClean="0"/>
              <a:t>Охотничий домик использовался в основном для летнего проживания. Тогда он находился на окраине дворца, а дальше начинались бескрайние поля и леса. Вероятно, это и стало причиной столь необычного названия особняка.</a:t>
            </a:r>
            <a:endParaRPr lang="ru-RU" sz="2400" dirty="0"/>
          </a:p>
        </p:txBody>
      </p:sp>
      <p:pic>
        <p:nvPicPr>
          <p:cNvPr id="3" name="Рисунок 2" descr="домик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01" y="1592980"/>
            <a:ext cx="8072893" cy="499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4159" y="826718"/>
            <a:ext cx="4146116" cy="4872623"/>
          </a:xfrm>
        </p:spPr>
        <p:txBody>
          <a:bodyPr rtlCol="0">
            <a:noAutofit/>
          </a:bodyPr>
          <a:lstStyle/>
          <a:p>
            <a:r>
              <a:rPr lang="ru-RU" sz="3200" dirty="0" smtClean="0"/>
              <a:t>Башня обозрения представляет собой приспособленную под парковый объект трубу бывшего сахарного завода князей Паскевичей, построенного в первой половине XIX века. </a:t>
            </a:r>
            <a:endParaRPr lang="ru-RU" sz="3200" dirty="0"/>
          </a:p>
        </p:txBody>
      </p:sp>
      <p:pic>
        <p:nvPicPr>
          <p:cNvPr id="3" name="Рисунок 2" descr="юаш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967" y="348828"/>
            <a:ext cx="5123145" cy="6039446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528" y="526093"/>
            <a:ext cx="4354882" cy="5165837"/>
          </a:xfrm>
        </p:spPr>
        <p:txBody>
          <a:bodyPr rtlCol="0">
            <a:normAutofit/>
          </a:bodyPr>
          <a:lstStyle/>
          <a:p>
            <a:r>
              <a:rPr lang="ru-RU" sz="2800" dirty="0" smtClean="0"/>
              <a:t>Башня обозрения имеет высоту 42 м, внутри оборудована винтовой лестницей, служащей для подъема на смотровую площадку. Является популярным объектом для посещения </a:t>
            </a:r>
            <a:r>
              <a:rPr lang="ru-RU" sz="2800" dirty="0" err="1" smtClean="0"/>
              <a:t>гомельчанами</a:t>
            </a:r>
            <a:r>
              <a:rPr lang="ru-RU" sz="2800" dirty="0" smtClean="0"/>
              <a:t> и гостями города.</a:t>
            </a:r>
            <a:endParaRPr lang="ru-RU" sz="2800" dirty="0"/>
          </a:p>
        </p:txBody>
      </p:sp>
      <p:pic>
        <p:nvPicPr>
          <p:cNvPr id="4" name="Рисунок 3" descr="башня лестн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94" y="645854"/>
            <a:ext cx="4788319" cy="5629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722" y="-225469"/>
            <a:ext cx="4939514" cy="1290181"/>
          </a:xfrm>
        </p:spPr>
        <p:txBody>
          <a:bodyPr rtlCol="0"/>
          <a:lstStyle/>
          <a:p>
            <a:r>
              <a:rPr lang="ru-RU" dirty="0" smtClean="0"/>
              <a:t>Гомельские фонтаны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3923" y="1227553"/>
            <a:ext cx="3308875" cy="4967614"/>
          </a:xfrm>
        </p:spPr>
        <p:txBody>
          <a:bodyPr rtlCol="0">
            <a:normAutofit/>
          </a:bodyPr>
          <a:lstStyle/>
          <a:p>
            <a:r>
              <a:rPr lang="ru-RU" sz="2400" dirty="0" smtClean="0"/>
              <a:t>С приходом лета, а особенно – жарких дней, в шумных и пыльных городах возрастает популярность фонтанов. Их брызги освежают в знойную погоду, а сами они являются важным элементом зоны отдыха.</a:t>
            </a:r>
            <a:endParaRPr lang="ru-RU" sz="2400" dirty="0"/>
          </a:p>
        </p:txBody>
      </p:sp>
      <p:pic>
        <p:nvPicPr>
          <p:cNvPr id="5" name="Рисунок 4" descr="заставка фонтанов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344" y="939083"/>
            <a:ext cx="6400800" cy="518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678" y="5300492"/>
            <a:ext cx="9144000" cy="1143000"/>
          </a:xfrm>
        </p:spPr>
        <p:txBody>
          <a:bodyPr rtlCol="0">
            <a:noAutofit/>
          </a:bodyPr>
          <a:lstStyle/>
          <a:p>
            <a:r>
              <a:rPr lang="ru-RU" sz="2400" dirty="0" smtClean="0"/>
              <a:t>В последние годы в Гомеле возвращают к жизни старые фонтаны и устанавливают более новые. </a:t>
            </a:r>
            <a:endParaRPr lang="ru-RU" sz="2400" dirty="0"/>
          </a:p>
        </p:txBody>
      </p:sp>
      <p:pic>
        <p:nvPicPr>
          <p:cNvPr id="4" name="Рисунок 3" descr="фонтан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83" y="356644"/>
            <a:ext cx="8435141" cy="515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114675" y="-225425"/>
            <a:ext cx="6254750" cy="1403350"/>
          </a:xfrm>
        </p:spPr>
        <p:txBody>
          <a:bodyPr/>
          <a:lstStyle/>
          <a:p>
            <a:r>
              <a:rPr lang="ru-RU" sz="4800" smtClean="0"/>
              <a:t>Краткие сведения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" y="1044575"/>
            <a:ext cx="1966913" cy="166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30450" y="1700213"/>
            <a:ext cx="94694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entury Schoolbook" pitchFamily="18" charset="0"/>
              </a:rPr>
              <a:t>Гомельская область расположена на юго-востоке Беларуси, граничит с Брянской областью России, Киевской, Черниговской и Житомирской областями Украины.</a:t>
            </a:r>
          </a:p>
          <a:p>
            <a:endParaRPr lang="ru-RU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entury Schoolbook" pitchFamily="18" charset="0"/>
              </a:rPr>
              <a:t>Территория Гомельщины - 40,4 тыс. кв. км. Зеленое одеяло лесов окутывает треть области, а крупные реки - Днепр, Сож, Березина и Припять - важные судоходные артерии Беларуси.</a:t>
            </a:r>
          </a:p>
          <a:p>
            <a:endParaRPr lang="ru-RU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entury Schoolbook" pitchFamily="18" charset="0"/>
              </a:rPr>
              <a:t>На территории области расположены Национальный парк "Припятский" и Полесский радиационно-экологический заповедник.</a:t>
            </a:r>
          </a:p>
          <a:p>
            <a:endParaRPr lang="ru-RU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entury Schoolbook" pitchFamily="18" charset="0"/>
              </a:rPr>
              <a:t>Предметы древнего искусства бережно хранят в 23 музеях, а двери 4 театров и филармонии гостеприимно распахнуты для желающих приобщиться к прекрасному в течение всего театрального сезона.</a:t>
            </a: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12" name="Рисунок 11" descr="герб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8" y="3729038"/>
            <a:ext cx="1452562" cy="240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6855" y="1127342"/>
            <a:ext cx="2723332" cy="46521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Самый популярный фонтан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smtClean="0"/>
              <a:t>Гомеле стоит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возле </a:t>
            </a:r>
            <a:r>
              <a:rPr lang="ru-RU" sz="3200" dirty="0" smtClean="0"/>
              <a:t>цирка                </a:t>
            </a:r>
            <a:endParaRPr lang="ru-RU" sz="3200" dirty="0"/>
          </a:p>
        </p:txBody>
      </p:sp>
      <p:pic>
        <p:nvPicPr>
          <p:cNvPr id="4" name="Рисунок 3" descr="фонтан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626" y="187892"/>
            <a:ext cx="6263015" cy="469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052" y="4383448"/>
            <a:ext cx="9144000" cy="1082939"/>
          </a:xfrm>
        </p:spPr>
        <p:txBody>
          <a:bodyPr>
            <a:normAutofit/>
          </a:bodyPr>
          <a:lstStyle/>
          <a:p>
            <a:r>
              <a:rPr lang="ru-RU" dirty="0" smtClean="0"/>
              <a:t>Этот фонтан  красиво меняет цвета вечером.</a:t>
            </a:r>
            <a:endParaRPr lang="ru-RU" dirty="0"/>
          </a:p>
        </p:txBody>
      </p:sp>
      <p:pic>
        <p:nvPicPr>
          <p:cNvPr id="4" name="Рисунок 3" descr="фонтан цирк гом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928" y="270854"/>
            <a:ext cx="6080864" cy="404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6526" y="4608917"/>
            <a:ext cx="9144000" cy="1082939"/>
          </a:xfrm>
        </p:spPr>
        <p:txBody>
          <a:bodyPr>
            <a:normAutofit/>
          </a:bodyPr>
          <a:lstStyle/>
          <a:p>
            <a:r>
              <a:rPr lang="ru-RU" dirty="0" smtClean="0"/>
              <a:t>А так же является популярным местом для встреч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smtClean="0"/>
              <a:t>жителей города</a:t>
            </a:r>
            <a:endParaRPr lang="ru-RU" dirty="0"/>
          </a:p>
        </p:txBody>
      </p:sp>
      <p:pic>
        <p:nvPicPr>
          <p:cNvPr id="4" name="Рисунок 3" descr="фонтан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894" y="300624"/>
            <a:ext cx="8486466" cy="428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58188"/>
            <a:ext cx="9144000" cy="1082939"/>
          </a:xfrm>
        </p:spPr>
        <p:txBody>
          <a:bodyPr>
            <a:normAutofit/>
          </a:bodyPr>
          <a:lstStyle/>
          <a:p>
            <a:r>
              <a:rPr lang="ru-RU" dirty="0" smtClean="0"/>
              <a:t>В городе Гомеле насчитывается около 11 фонтанов, большинство из них размещены,  как правило , в центре города.</a:t>
            </a:r>
            <a:endParaRPr lang="ru-RU" dirty="0"/>
          </a:p>
        </p:txBody>
      </p:sp>
      <p:pic>
        <p:nvPicPr>
          <p:cNvPr id="4" name="Рисунок 3" descr="фонтан побе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65" y="371605"/>
            <a:ext cx="10160000" cy="3810000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9156" y="4659021"/>
            <a:ext cx="9144000" cy="1082939"/>
          </a:xfrm>
        </p:spPr>
        <p:txBody>
          <a:bodyPr>
            <a:normAutofit/>
          </a:bodyPr>
          <a:lstStyle/>
          <a:p>
            <a:r>
              <a:rPr lang="ru-RU" dirty="0" smtClean="0"/>
              <a:t> Зона отдыха «Пруды», </a:t>
            </a:r>
            <a:r>
              <a:rPr lang="ru-RU" dirty="0" err="1" smtClean="0"/>
              <a:t>Новобелицкий</a:t>
            </a:r>
            <a:r>
              <a:rPr lang="ru-RU" dirty="0" smtClean="0"/>
              <a:t> район.</a:t>
            </a:r>
          </a:p>
          <a:p>
            <a:endParaRPr lang="ru-RU" dirty="0"/>
          </a:p>
        </p:txBody>
      </p:sp>
      <p:pic>
        <p:nvPicPr>
          <p:cNvPr id="4" name="Рисунок 3" descr="белица фон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7" y="200417"/>
            <a:ext cx="6897744" cy="434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000" y="1097884"/>
            <a:ext cx="7375739" cy="53140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72635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Республиканский биологический заказник «</a:t>
            </a:r>
            <a:r>
              <a:rPr lang="ru-RU" sz="2800" dirty="0" err="1" smtClean="0"/>
              <a:t>Днепро-Сожский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50" y="1891429"/>
            <a:ext cx="357826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Расположен на юго-востоке Республики Беларусь в междуречье двух крупных рек Беларуси Днепра и </a:t>
            </a:r>
            <a:r>
              <a:rPr lang="ru-RU" sz="2400" dirty="0" err="1" smtClean="0"/>
              <a:t>Сожа</a:t>
            </a:r>
            <a:r>
              <a:rPr lang="ru-RU" sz="2400" dirty="0" smtClean="0"/>
              <a:t> на территории Гомельской области.</a:t>
            </a:r>
            <a:endParaRPr lang="ru-RU" sz="2400" dirty="0"/>
          </a:p>
        </p:txBody>
      </p:sp>
      <p:pic>
        <p:nvPicPr>
          <p:cNvPr id="3" name="Рисунок 2" descr="Motolko1875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792" y="851770"/>
            <a:ext cx="6516666" cy="5073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1787" y="288099"/>
            <a:ext cx="9144000" cy="10829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Большое многообразие лесных, травяных, прибрежно-водных и водных экосистем обусловили богатство флоры и фауны заказника.</a:t>
            </a:r>
            <a:endParaRPr lang="ru-RU" sz="2000" dirty="0"/>
          </a:p>
        </p:txBody>
      </p:sp>
      <p:pic>
        <p:nvPicPr>
          <p:cNvPr id="5" name="Рисунок 4" descr="000484_781ade74fde100309fac82a2148ffb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19" y="951283"/>
            <a:ext cx="6901840" cy="414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98104" y="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Заказник богат не только разнообразной флорой и растительностью, но и представителями животного мира.</a:t>
            </a:r>
            <a:endParaRPr lang="ru-RU" sz="2000" dirty="0"/>
          </a:p>
        </p:txBody>
      </p:sp>
      <p:pic>
        <p:nvPicPr>
          <p:cNvPr id="8" name="Рисунок 7" descr="s000194_1089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10" y="1027134"/>
            <a:ext cx="7014576" cy="390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4685" y="5135671"/>
            <a:ext cx="7390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общем балансе территории заказника площади под естественной растительностью (лесами, лугами, лесными болотами, кустарниками и водами)занимают около 12 тысяч гектаров, или 80% территории.</a:t>
            </a:r>
            <a:endParaRPr lang="ru-RU" sz="2000" dirty="0"/>
          </a:p>
        </p:txBody>
      </p:sp>
      <p:pic>
        <p:nvPicPr>
          <p:cNvPr id="5" name="Рисунок 4" descr="зака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85" y="406327"/>
            <a:ext cx="9116312" cy="465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813" y="-187325"/>
            <a:ext cx="9144000" cy="1143000"/>
          </a:xfrm>
        </p:spPr>
        <p:txBody>
          <a:bodyPr/>
          <a:lstStyle/>
          <a:p>
            <a:r>
              <a:rPr lang="ru-RU" sz="3200" smtClean="0"/>
              <a:t>                     Гомель</a:t>
            </a:r>
            <a:br>
              <a:rPr lang="ru-RU" sz="3200" smtClean="0"/>
            </a:br>
            <a:r>
              <a:rPr lang="ru-RU" sz="3200" smtClean="0"/>
              <a:t>Краткие сведения из истории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39838" y="1074738"/>
            <a:ext cx="10109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Гомель (летописный Гомий, Гомей и, Гомин, Гомь, Гомье)   возник   в   конце I тысячелетия н.э. на земле радимичей. Его детинец располагался на мысу, образованном правым берегом реки Сож и левым берегом впадающего в Сож ручья Гомиюк. С севера и запада к детинцу примыкал окольный город, вокруг которого формировались посады.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Впервые Гомель упоминается в Ипатьевской летописи как владение черниговского князя и князя Игоря Ольговича. До начала XIII в. Гомель был одним из крупнейших городов на земле радимичей.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В 1670 г. город получил магдебургское право.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В 1772 г. в результате первого раздела Речи Посполитой Гомель включён в состав Российской империи.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38" y="4510088"/>
            <a:ext cx="2030412" cy="2347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ульпту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22" y="1402328"/>
            <a:ext cx="7598473" cy="3221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51016" y="238087"/>
            <a:ext cx="4684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Скульптуры Гомеля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17906" y="1753024"/>
            <a:ext cx="2780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Гомеле отличные скульптуры, разнообразные, удивительные и порой пугающие</a:t>
            </a:r>
            <a:endParaRPr lang="ru-RU" sz="24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1797" y="1688968"/>
            <a:ext cx="4054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Памятник водопроводчику, вылезающего из-под земли посреди улицы, можно встретить во многих городах. Но только в Гомеле с ним хочется поговорить о жизни =)</a:t>
            </a:r>
            <a:endParaRPr lang="ru-RU" sz="2400" dirty="0"/>
          </a:p>
        </p:txBody>
      </p:sp>
      <p:pic>
        <p:nvPicPr>
          <p:cNvPr id="5" name="Рисунок 4" descr="водопр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41" y="1540702"/>
            <a:ext cx="5465146" cy="3636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боты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717" y="528406"/>
            <a:ext cx="4388389" cy="5859866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 flipH="1">
            <a:off x="7690981" y="1753644"/>
            <a:ext cx="26179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отдельных местах Гомеля роботы уже успешно заменяют живых музыкантов. Скоро во всех ночных клубах!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оун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366" y="344821"/>
            <a:ext cx="4684735" cy="621255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933149" y="1189186"/>
            <a:ext cx="31148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Еще одна известная скульптура города — клоуна Карандаша, Михаила Румянцева. Карандаш стоит недалеко от местного цирка.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87149" y="340318"/>
            <a:ext cx="311480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Памятник Ирине </a:t>
            </a:r>
            <a:r>
              <a:rPr lang="en-US" sz="2800" b="1" dirty="0" smtClean="0"/>
              <a:t>  </a:t>
            </a:r>
            <a:r>
              <a:rPr lang="ru-RU" sz="2800" b="1" dirty="0" smtClean="0"/>
              <a:t>Паскевич</a:t>
            </a:r>
            <a:r>
              <a:rPr lang="en-US" sz="2800" b="1" dirty="0" smtClean="0"/>
              <a:t> </a:t>
            </a:r>
          </a:p>
          <a:p>
            <a:r>
              <a:rPr lang="ru-RU" sz="2800" dirty="0"/>
              <a:t>графиня Эриванская, княгиня Варшавская, невестка генерал-фельдмаршала И.Ф. Паскевича, последняя владелица Гомельским имением.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2" y="314503"/>
            <a:ext cx="6891867" cy="6150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816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1370" y="1870179"/>
            <a:ext cx="6523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Памятник Павлу </a:t>
            </a:r>
            <a:r>
              <a:rPr lang="ru-RU" sz="3200" b="1" dirty="0" smtClean="0"/>
              <a:t>Сухому</a:t>
            </a:r>
            <a:endParaRPr lang="en-US" sz="3200" b="1" dirty="0" smtClean="0"/>
          </a:p>
          <a:p>
            <a:pPr algn="ctr"/>
            <a:r>
              <a:rPr lang="ru-RU" sz="3200" dirty="0"/>
              <a:t>гениальный авиаконструктор, дважды Герой социалистического труда, доктор технических наук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62" y="597876"/>
            <a:ext cx="4055753" cy="59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8351" y="1189973"/>
            <a:ext cx="4563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Самая популярная скульптура Гомеля, возле которой постоянно вьются фотографы, посвящена лодочнику-переселенцу Гому и его рыси. </a:t>
            </a:r>
            <a:endParaRPr lang="ru-RU" sz="2400" dirty="0"/>
          </a:p>
        </p:txBody>
      </p:sp>
      <p:pic>
        <p:nvPicPr>
          <p:cNvPr id="4" name="Рисунок 3" descr="лодоч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1" y="725725"/>
            <a:ext cx="7035311" cy="4685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дочни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39" y="488516"/>
            <a:ext cx="7178850" cy="5473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8455068" y="1565753"/>
            <a:ext cx="2630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 изящная композиция, которая отсылает ко времени зарождения города.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93283" y="1196886"/>
            <a:ext cx="4931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набережной </a:t>
            </a:r>
            <a:r>
              <a:rPr lang="ru-RU" sz="2400" dirty="0" err="1" smtClean="0"/>
              <a:t>Сожа</a:t>
            </a:r>
            <a:r>
              <a:rPr lang="ru-RU" sz="2400" dirty="0" smtClean="0"/>
              <a:t> открыли памятник последнему гомельскому князю и его собакам. Работа скульптора Вячеслава Долгова «Прогулка с борзыми» запечатлела известных персонажей местной истории.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Рисунок 7" descr="паск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65" y="601250"/>
            <a:ext cx="5856241" cy="411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17523" y="212942"/>
            <a:ext cx="5319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Необыкновенный Гомель </a:t>
            </a:r>
          </a:p>
        </p:txBody>
      </p:sp>
      <p:pic>
        <p:nvPicPr>
          <p:cNvPr id="13" name="Рисунок 12" descr="графити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62" y="1084926"/>
            <a:ext cx="6491788" cy="384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878871" y="1226218"/>
            <a:ext cx="35824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Жизнь в большом городе очень разнообразна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а у меня есть возможность представить Гомель с разных сторон</a:t>
            </a:r>
            <a:endParaRPr lang="ru-RU" sz="28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6263" y="3168650"/>
            <a:ext cx="103584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В 1834 г. продали Гомель генералу-фельдмаршалу И. Ф. Паскевичу-Эриванскому. В 1755 г. в городе проживало 5 тыс. жителей.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В 1850 г. через Гомель была проложена шоссейная дорога Петербург - Киев и первая в России телеграфная линия Петербург - Севастополь. В 1854 г. к Гомелю присоединён заштатный город Белица как предместье (ныне Новобелицкий район Гомеля), в 1856 г. пожалован городской герб.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В 1873 г. через Гомель проложены участки Либаво-Роменской, в 1888 г. - Полесских железных дорог.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Century Schoolbook" pitchFamily="18" charset="0"/>
              </a:rPr>
              <a:t>В 1926 г. в результате второго укрупнения БССР Гомель вошёл в состав Беларуси. В 1940 г. в городе насчитывалось 144 169 жителей</a:t>
            </a:r>
          </a:p>
        </p:txBody>
      </p:sp>
      <p:pic>
        <p:nvPicPr>
          <p:cNvPr id="7" name="Рисунок 6" descr="греб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200025"/>
            <a:ext cx="3308350" cy="271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рафит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699" y="682205"/>
            <a:ext cx="5711868" cy="5852918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041711" y="1954061"/>
            <a:ext cx="2642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Вид с пешеходного моста через </a:t>
            </a:r>
            <a:r>
              <a:rPr lang="ru-RU" sz="2400" dirty="0" err="1" smtClean="0"/>
              <a:t>Сож</a:t>
            </a:r>
            <a:r>
              <a:rPr lang="ru-RU" sz="2400" dirty="0" smtClean="0"/>
              <a:t> на набережную и парк вполне уютно чувствует себя на стене дома.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5818" y="4446740"/>
            <a:ext cx="4133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Синематограф — прибытие поезда в Гомель.</a:t>
            </a:r>
            <a:endParaRPr lang="ru-RU" sz="2000" dirty="0"/>
          </a:p>
        </p:txBody>
      </p:sp>
      <p:pic>
        <p:nvPicPr>
          <p:cNvPr id="3" name="Рисунок 2" descr="графи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78" y="275574"/>
            <a:ext cx="8925245" cy="399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5719" y="1665962"/>
            <a:ext cx="42337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Впервые в Гомеле картина в формате 3D появилась в </a:t>
            </a:r>
            <a:r>
              <a:rPr lang="ru-RU" sz="2400" dirty="0" err="1" smtClean="0"/>
              <a:t>Новобелицком</a:t>
            </a:r>
            <a:r>
              <a:rPr lang="ru-RU" sz="2400" dirty="0" smtClean="0"/>
              <a:t> районе, на площадке у кинотеатра "Мир</a:t>
            </a:r>
            <a:endParaRPr lang="ru-RU" sz="2400" dirty="0"/>
          </a:p>
        </p:txBody>
      </p:sp>
      <p:pic>
        <p:nvPicPr>
          <p:cNvPr id="3" name="Рисунок 2" descr="рыс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01" y="839244"/>
            <a:ext cx="6459876" cy="3620021"/>
          </a:xfrm>
          <a:prstGeom prst="rect">
            <a:avLst/>
          </a:prstGeom>
          <a:ln w="127000" cap="rnd">
            <a:solidFill>
              <a:schemeClr val="bg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640" y="241897"/>
            <a:ext cx="6080294" cy="630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029183" y="1802413"/>
            <a:ext cx="3645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Памятник братскому шотландскому народу в виде его - шотландского - мифологического персонажа по имени </a:t>
            </a:r>
            <a:r>
              <a:rPr lang="ru-RU" sz="2800" dirty="0" err="1" smtClean="0"/>
              <a:t>Келпи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2946" y="0"/>
            <a:ext cx="63881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Гомеле нарисовали граффити со знаковыми местами города длиной почти 100 метров</a:t>
            </a:r>
            <a:br>
              <a:rPr lang="ru-RU" sz="2800" b="1" dirty="0" smtClean="0"/>
            </a:br>
            <a:endParaRPr lang="ru-RU" sz="2800" b="1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заб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447800"/>
            <a:ext cx="85725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187" y="5858088"/>
            <a:ext cx="9381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Надеюсь, что вы не зря потратили свое время на просмотр и получили некоторую порцию удовольствия!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22531" y="1740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Ну вот и подошла презентация к концу </a:t>
            </a:r>
            <a:endParaRPr lang="ru-RU" sz="2400" dirty="0"/>
          </a:p>
        </p:txBody>
      </p:sp>
      <p:pic>
        <p:nvPicPr>
          <p:cNvPr id="4" name="Рисунок 3" descr="коне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0" y="663880"/>
            <a:ext cx="9881936" cy="512314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276" y="3807913"/>
            <a:ext cx="9077194" cy="2498942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Что посмотреть в Гомеле? Прежде всего, парк! Заложен он был в конце XVIII века графом Румянцевым, по приказу которого здесь был возведен и дворец. </a:t>
            </a:r>
            <a:endParaRPr lang="ru-RU" sz="2000" dirty="0"/>
          </a:p>
        </p:txBody>
      </p:sp>
      <p:pic>
        <p:nvPicPr>
          <p:cNvPr id="7" name="Рисунок 6" descr="панорама пар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23" y="526094"/>
            <a:ext cx="9344416" cy="46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948" y="791122"/>
            <a:ext cx="9144000" cy="1143000"/>
          </a:xfrm>
        </p:spPr>
        <p:txBody>
          <a:bodyPr rtlCol="0">
            <a:noAutofit/>
          </a:bodyPr>
          <a:lstStyle/>
          <a:p>
            <a:r>
              <a:rPr lang="ru-RU" sz="2400" dirty="0" smtClean="0"/>
              <a:t>Ансамбль растянулся на 800 метров вдоль правого берега реки </a:t>
            </a:r>
            <a:r>
              <a:rPr lang="ru-RU" sz="2400" dirty="0" err="1" smtClean="0"/>
              <a:t>Сож</a:t>
            </a:r>
            <a:r>
              <a:rPr lang="ru-RU" sz="2400" dirty="0" smtClean="0"/>
              <a:t>. Помимо дворца здесь можно встретить</a:t>
            </a:r>
            <a:r>
              <a:rPr lang="en-US" sz="2400" dirty="0" smtClean="0"/>
              <a:t>:</a:t>
            </a:r>
            <a:r>
              <a:rPr lang="ru-RU" sz="2400" dirty="0" smtClean="0"/>
              <a:t> собор святых Петра и Павла, усыпальницу семьи Паскевичей, а также парковые зоны.</a:t>
            </a:r>
            <a:endParaRPr lang="ru-RU" sz="2400" dirty="0"/>
          </a:p>
        </p:txBody>
      </p:sp>
      <p:pic>
        <p:nvPicPr>
          <p:cNvPr id="7" name="Содержимое 6" descr="парк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343309" y="2266806"/>
            <a:ext cx="4606554" cy="408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арк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574" y="2218150"/>
            <a:ext cx="5054064" cy="413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677" y="5200282"/>
            <a:ext cx="9144000" cy="1143000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Общая площадь - 25 гектаров. Одно из главных его достоинств - удачно скомпонованные в общие группы различные породы деревьев, что усиливает их восприятие. </a:t>
            </a:r>
            <a:endParaRPr lang="ru-RU" sz="2000" dirty="0"/>
          </a:p>
        </p:txBody>
      </p:sp>
      <p:pic>
        <p:nvPicPr>
          <p:cNvPr id="3" name="Рисунок 2" descr="парк 5435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209" y="438411"/>
            <a:ext cx="8887543" cy="486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149" y="5401851"/>
            <a:ext cx="9144000" cy="1706670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dirty="0" smtClean="0"/>
              <a:t>   Гомельскому дворцово-парковому ансамблю, конечно, далеко до архитектуры Петергофа, но гомельский собрат все равно держит марку. Он включает в себя несколько памятников природы, истории и археологии</a:t>
            </a:r>
            <a:endParaRPr lang="ru-RU" dirty="0"/>
          </a:p>
        </p:txBody>
      </p:sp>
      <p:pic>
        <p:nvPicPr>
          <p:cNvPr id="5" name="Рисунок 4" descr="парк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39" y="832072"/>
            <a:ext cx="7040410" cy="439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ЦВЕТЫ, 16 X 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771E95-CA8E-4D87-9198-3DDDBE523D4D}"/>
</file>

<file path=customXml/itemProps2.xml><?xml version="1.0" encoding="utf-8"?>
<ds:datastoreItem xmlns:ds="http://schemas.openxmlformats.org/officeDocument/2006/customXml" ds:itemID="{989990F5-3EBF-4065-8150-52244308CF40}"/>
</file>

<file path=customXml/itemProps3.xml><?xml version="1.0" encoding="utf-8"?>
<ds:datastoreItem xmlns:ds="http://schemas.openxmlformats.org/officeDocument/2006/customXml" ds:itemID="{22BC43D3-F613-494D-9E01-C9C518561F07}"/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0</TotalTime>
  <Words>1140</Words>
  <Application>Microsoft Office PowerPoint</Application>
  <PresentationFormat>Произвольный</PresentationFormat>
  <Paragraphs>119</Paragraphs>
  <Slides>55</Slides>
  <Notes>39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ЦВЕТЫ, 16 X 9</vt:lpstr>
      <vt:lpstr>Презентация PowerPoint</vt:lpstr>
      <vt:lpstr>Достопримечательности Гомеля</vt:lpstr>
      <vt:lpstr>Краткие сведения </vt:lpstr>
      <vt:lpstr>                     Гомель Краткие сведения из истории</vt:lpstr>
      <vt:lpstr>Презентация PowerPoint</vt:lpstr>
      <vt:lpstr>Что посмотреть в Гомеле? Прежде всего, парк! Заложен он был в конце XVIII века графом Румянцевым, по приказу которого здесь был возведен и дворец. </vt:lpstr>
      <vt:lpstr>Ансамбль растянулся на 800 метров вдоль правого берега реки Сож. Помимо дворца здесь можно встретить: собор святых Петра и Павла, усыпальницу семьи Паскевичей, а также парковые зоны.</vt:lpstr>
      <vt:lpstr>Общая площадь - 25 гектаров. Одно из главных его достоинств - удачно скомпонованные в общие группы различные породы деревьев, что усиливает их восприятие. </vt:lpstr>
      <vt:lpstr>Презентация PowerPoint</vt:lpstr>
      <vt:lpstr>Выглядит ансамбль очень красиво. Почти все постройки датируются 19 веком. Здесь можно провести целый день, прогуливаясь из дворца в собор и отдыхая в уютном парке.</vt:lpstr>
      <vt:lpstr>Презентация PowerPoint</vt:lpstr>
      <vt:lpstr>Презентация PowerPoint</vt:lpstr>
      <vt:lpstr>Размещается на высоком мысу над Сожем и виден издалека. </vt:lpstr>
      <vt:lpstr>Презентация PowerPoint</vt:lpstr>
      <vt:lpstr>Презентация PowerPoint</vt:lpstr>
      <vt:lpstr>Советская власть не пыталась его разрушить — в здании открылся планетарий. Видимо, чиновники решили, что раз бога не увидеть, так хоть на звезды посмотрим</vt:lpstr>
      <vt:lpstr>Презентация PowerPoint</vt:lpstr>
      <vt:lpstr>Над дворцом трудились видные архитекторы 19 века — Бланк, Мосцепанов, Алексеев.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деревянный дом, в котором сохранены мебель и предметы быта 19 века. Здесь собраны уникальные коллекции часов, картин и зеркал. </vt:lpstr>
      <vt:lpstr>Охотничий домик использовался в основном для летнего проживания. Тогда он находился на окраине дворца, а дальше начинались бескрайние поля и леса. Вероятно, это и стало причиной столь необычного названия особняка.</vt:lpstr>
      <vt:lpstr>Башня обозрения представляет собой приспособленную под парковый объект трубу бывшего сахарного завода князей Паскевичей, построенного в первой половине XIX века. </vt:lpstr>
      <vt:lpstr>Башня обозрения имеет высоту 42 м, внутри оборудована винтовой лестницей, служащей для подъема на смотровую площадку. Является популярным объектом для посещения гомельчанами и гостями города.</vt:lpstr>
      <vt:lpstr>Гомельские фонтаны </vt:lpstr>
      <vt:lpstr>В последние годы в Гомеле возвращают к жизни старые фонтаны и устанавливают более новые.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2012-07-19T18:41:45Z</dcterms:created>
  <dcterms:modified xsi:type="dcterms:W3CDTF">2016-05-23T06:21:07Z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